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63" r:id="rId3"/>
    <p:sldId id="262" r:id="rId4"/>
    <p:sldId id="265" r:id="rId5"/>
    <p:sldId id="266" r:id="rId6"/>
    <p:sldId id="267" r:id="rId7"/>
    <p:sldId id="268" r:id="rId8"/>
    <p:sldId id="269" r:id="rId9"/>
    <p:sldId id="271" r:id="rId10"/>
    <p:sldId id="256" r:id="rId11"/>
    <p:sldId id="272" r:id="rId12"/>
    <p:sldId id="273" r:id="rId13"/>
    <p:sldId id="274" r:id="rId14"/>
    <p:sldId id="270" r:id="rId15"/>
    <p:sldId id="275" r:id="rId16"/>
    <p:sldId id="276" r:id="rId17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/>
    <p:restoredTop sz="94716"/>
  </p:normalViewPr>
  <p:slideViewPr>
    <p:cSldViewPr snapToGrid="0" snapToObjects="1">
      <p:cViewPr varScale="1">
        <p:scale>
          <a:sx n="96" d="100"/>
          <a:sy n="96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jp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Relationship Id="rId9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tif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27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2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25.png"/><Relationship Id="rId5" Type="http://schemas.microsoft.com/office/2007/relationships/media" Target="../media/media7.mp4"/><Relationship Id="rId10" Type="http://schemas.openxmlformats.org/officeDocument/2006/relationships/image" Target="../media/image24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267714-F1BF-6E44-A1F4-13AFAA2C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84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07B22-5579-914C-973D-70556A3C75B0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</p:spTree>
    <p:extLst>
      <p:ext uri="{BB962C8B-B14F-4D97-AF65-F5344CB8AC3E}">
        <p14:creationId xmlns:p14="http://schemas.microsoft.com/office/powerpoint/2010/main" val="18286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16447-77B3-D04B-B82E-0E4EF1907E44}"/>
              </a:ext>
            </a:extLst>
          </p:cNvPr>
          <p:cNvSpPr txBox="1"/>
          <p:nvPr/>
        </p:nvSpPr>
        <p:spPr>
          <a:xfrm>
            <a:off x="110360" y="6370912"/>
            <a:ext cx="2127743" cy="43088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“growth”?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83077-8BCC-DB4F-9428-6756CF87710B}"/>
              </a:ext>
            </a:extLst>
          </p:cNvPr>
          <p:cNvSpPr txBox="1"/>
          <p:nvPr/>
        </p:nvSpPr>
        <p:spPr>
          <a:xfrm>
            <a:off x="2945411" y="6370911"/>
            <a:ext cx="3357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“better” or “worse”?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2B667-484A-704A-B06F-B26F4467B9BD}"/>
              </a:ext>
            </a:extLst>
          </p:cNvPr>
          <p:cNvSpPr txBox="1"/>
          <p:nvPr/>
        </p:nvSpPr>
        <p:spPr>
          <a:xfrm>
            <a:off x="6992980" y="6370912"/>
            <a:ext cx="2098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5FA03-8706-A942-907C-F8EE16A2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761"/>
            <a:ext cx="3048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9DE92-91E3-F24B-B018-DB48519A50C7}"/>
              </a:ext>
            </a:extLst>
          </p:cNvPr>
          <p:cNvSpPr txBox="1"/>
          <p:nvPr/>
        </p:nvSpPr>
        <p:spPr>
          <a:xfrm>
            <a:off x="3645317" y="1074874"/>
            <a:ext cx="180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experience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71E54-7392-D146-986E-482422FEC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" t="32631" r="53268" b="33845"/>
          <a:stretch/>
        </p:blipFill>
        <p:spPr>
          <a:xfrm>
            <a:off x="6104660" y="1505761"/>
            <a:ext cx="303934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0C080F-5E05-9F41-BAA4-29434D6E6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56" t="2727" r="3679" b="3685"/>
          <a:stretch/>
        </p:blipFill>
        <p:spPr>
          <a:xfrm>
            <a:off x="3645317" y="1499619"/>
            <a:ext cx="1885873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3E9CB9-B096-054C-97AD-F5C03E951A82}"/>
              </a:ext>
            </a:extLst>
          </p:cNvPr>
          <p:cNvSpPr txBox="1"/>
          <p:nvPr/>
        </p:nvSpPr>
        <p:spPr>
          <a:xfrm>
            <a:off x="0" y="1068732"/>
            <a:ext cx="180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subject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69DD5-5164-BA46-8210-04B40968C6DB}"/>
              </a:ext>
            </a:extLst>
          </p:cNvPr>
          <p:cNvSpPr txBox="1"/>
          <p:nvPr/>
        </p:nvSpPr>
        <p:spPr>
          <a:xfrm>
            <a:off x="6466117" y="1068732"/>
            <a:ext cx="2677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experienced subject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025D7-8CDE-194D-B519-8408D13089C7}"/>
              </a:ext>
            </a:extLst>
          </p:cNvPr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We use </a:t>
            </a:r>
            <a:r>
              <a:rPr lang="en-US" sz="22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style transfer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to symbolize a subject’s “growth”.</a:t>
            </a:r>
          </a:p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In essence, we imbue the subject with an experience—i.e., a style image.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F3F3E-0186-DD46-BF29-62090777C415}"/>
              </a:ext>
            </a:extLst>
          </p:cNvPr>
          <p:cNvCxnSpPr>
            <a:endCxn id="9" idx="1"/>
          </p:cNvCxnSpPr>
          <p:nvPr/>
        </p:nvCxnSpPr>
        <p:spPr>
          <a:xfrm>
            <a:off x="5531190" y="2648761"/>
            <a:ext cx="57347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2B6EBF-5C26-5B4E-A56C-3FDD17E7305F}"/>
              </a:ext>
            </a:extLst>
          </p:cNvPr>
          <p:cNvSpPr txBox="1"/>
          <p:nvPr/>
        </p:nvSpPr>
        <p:spPr>
          <a:xfrm>
            <a:off x="3048000" y="2433317"/>
            <a:ext cx="6177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:fade/>
      </p:transition>
    </mc:Choice>
    <mc:Fallback xmlns="">
      <p:transition spd="slow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E5FD993-4CF7-C348-9D35-280085650C3F}"/>
              </a:ext>
            </a:extLst>
          </p:cNvPr>
          <p:cNvSpPr txBox="1"/>
          <p:nvPr/>
        </p:nvSpPr>
        <p:spPr>
          <a:xfrm>
            <a:off x="0" y="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We trained </a:t>
            </a:r>
            <a:r>
              <a:rPr lang="en-US" sz="21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ResNet50</a:t>
            </a:r>
            <a:r>
              <a:rPr lang="en-US" sz="21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on the </a:t>
            </a:r>
            <a:r>
              <a:rPr lang="en-US" sz="2100" u="sng" dirty="0" err="1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WikiArt</a:t>
            </a:r>
            <a:r>
              <a:rPr lang="en-US" sz="21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Emotions</a:t>
            </a:r>
            <a:r>
              <a:rPr lang="en-US" sz="21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dataset to create a classifier to predict a subject’s propensity towards particular emotions, virtues, or iniquities.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10C56-7F85-6549-8412-E83E26642AF8}"/>
              </a:ext>
            </a:extLst>
          </p:cNvPr>
          <p:cNvSpPr txBox="1"/>
          <p:nvPr/>
        </p:nvSpPr>
        <p:spPr>
          <a:xfrm>
            <a:off x="110360" y="6370912"/>
            <a:ext cx="21277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“growth”?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067EC-AE8E-094B-86E3-2CF062139505}"/>
              </a:ext>
            </a:extLst>
          </p:cNvPr>
          <p:cNvSpPr txBox="1"/>
          <p:nvPr/>
        </p:nvSpPr>
        <p:spPr>
          <a:xfrm>
            <a:off x="2945411" y="6370911"/>
            <a:ext cx="3357679" cy="43088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“better” or “worse”?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DC972-DAFB-4741-A638-BA63D388C489}"/>
              </a:ext>
            </a:extLst>
          </p:cNvPr>
          <p:cNvSpPr txBox="1"/>
          <p:nvPr/>
        </p:nvSpPr>
        <p:spPr>
          <a:xfrm>
            <a:off x="6992980" y="6370912"/>
            <a:ext cx="2098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37AB8-E9B5-1142-ACD3-4600B962C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7" r="18761"/>
          <a:stretch/>
        </p:blipFill>
        <p:spPr>
          <a:xfrm>
            <a:off x="5573850" y="920339"/>
            <a:ext cx="2358871" cy="2763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EC9D59-7224-4049-BE4C-5F9F7F42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43" y="4059091"/>
            <a:ext cx="5132593" cy="2161695"/>
          </a:xfrm>
          <a:prstGeom prst="rect">
            <a:avLst/>
          </a:prstGeom>
          <a:ln w="254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09FCB-17D0-9443-8203-FF357B15D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84"/>
          <a:stretch/>
        </p:blipFill>
        <p:spPr>
          <a:xfrm>
            <a:off x="1" y="1271915"/>
            <a:ext cx="892146" cy="1349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F04DC8-91A5-B844-B9F0-3E51368BE239}"/>
              </a:ext>
            </a:extLst>
          </p:cNvPr>
          <p:cNvSpPr txBox="1"/>
          <p:nvPr/>
        </p:nvSpPr>
        <p:spPr>
          <a:xfrm>
            <a:off x="4005943" y="4059091"/>
            <a:ext cx="130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ResNet50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C671B0-1408-ED45-BF8E-F8788A4BE0B5}"/>
              </a:ext>
            </a:extLst>
          </p:cNvPr>
          <p:cNvSpPr txBox="1"/>
          <p:nvPr/>
        </p:nvSpPr>
        <p:spPr>
          <a:xfrm>
            <a:off x="0" y="902583"/>
            <a:ext cx="515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WikiArt Emotions Dataset—4106 labeled images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CF1B42-E040-2648-A3FF-5FB8C311A858}"/>
              </a:ext>
            </a:extLst>
          </p:cNvPr>
          <p:cNvCxnSpPr>
            <a:cxnSpLocks/>
          </p:cNvCxnSpPr>
          <p:nvPr/>
        </p:nvCxnSpPr>
        <p:spPr>
          <a:xfrm flipH="1">
            <a:off x="4998128" y="3753096"/>
            <a:ext cx="575722" cy="40165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74BFBB2-D50F-B345-8347-1970EAAE9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170" y="1239052"/>
            <a:ext cx="1771649" cy="13464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7371A7-AF44-2847-9CF2-A6CB3066C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881" y="2643935"/>
            <a:ext cx="1021137" cy="13457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2B4A9C-EEDC-F84F-8D36-DC381A605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7" y="2685863"/>
            <a:ext cx="1538448" cy="15883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1AD968-9F4D-3047-A675-D8FFBC3C3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192" y="2702393"/>
            <a:ext cx="1506031" cy="165182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51CB7B-FF4D-E54D-9EE4-F8B4EE0E777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519131" y="2306426"/>
            <a:ext cx="812353" cy="25531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>
            <a:extLst>
              <a:ext uri="{FF2B5EF4-FFF2-40B4-BE49-F238E27FC236}">
                <a16:creationId xmlns:a16="http://schemas.microsoft.com/office/drawing/2014/main" id="{B89350E9-60A2-0B4D-979A-C45853C59E97}"/>
              </a:ext>
            </a:extLst>
          </p:cNvPr>
          <p:cNvSpPr/>
          <p:nvPr/>
        </p:nvSpPr>
        <p:spPr>
          <a:xfrm>
            <a:off x="5331484" y="929122"/>
            <a:ext cx="205198" cy="2754607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7DF5ADD0-18F2-AA41-BE7A-557B72ADA360}"/>
              </a:ext>
            </a:extLst>
          </p:cNvPr>
          <p:cNvSpPr/>
          <p:nvPr/>
        </p:nvSpPr>
        <p:spPr>
          <a:xfrm rot="10800000">
            <a:off x="4335236" y="1295550"/>
            <a:ext cx="208214" cy="2540763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8967BB1-AA95-154F-91BC-2A23779A7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27" y="1336022"/>
            <a:ext cx="1341052" cy="1285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000">
        <p:fade/>
      </p:transition>
    </mc:Choice>
    <mc:Fallback xmlns="">
      <p:transition spd="slow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493913-1DA5-1744-9E47-0C7B2DF1CF2F}"/>
              </a:ext>
            </a:extLst>
          </p:cNvPr>
          <p:cNvSpPr txBox="1"/>
          <p:nvPr/>
        </p:nvSpPr>
        <p:spPr>
          <a:xfrm>
            <a:off x="110360" y="6370912"/>
            <a:ext cx="21277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“growth”?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F7181-1F1B-6E48-B29F-A72BCE8EB1DF}"/>
              </a:ext>
            </a:extLst>
          </p:cNvPr>
          <p:cNvSpPr txBox="1"/>
          <p:nvPr/>
        </p:nvSpPr>
        <p:spPr>
          <a:xfrm>
            <a:off x="2945411" y="6370911"/>
            <a:ext cx="3357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“better” or “worse”?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A1DE-0B93-5043-AD02-DC34F011300E}"/>
              </a:ext>
            </a:extLst>
          </p:cNvPr>
          <p:cNvSpPr txBox="1"/>
          <p:nvPr/>
        </p:nvSpPr>
        <p:spPr>
          <a:xfrm>
            <a:off x="6992980" y="6370912"/>
            <a:ext cx="2098766" cy="43088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21C82-F0C4-2D45-A0E8-947BAA85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11" y="-136"/>
            <a:ext cx="3357075" cy="1413900"/>
          </a:xfrm>
          <a:prstGeom prst="rect">
            <a:avLst/>
          </a:prstGeom>
          <a:ln w="254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921DF-C833-E347-86AB-E40544C57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19" r="33470"/>
          <a:stretch/>
        </p:blipFill>
        <p:spPr>
          <a:xfrm>
            <a:off x="6242956" y="319469"/>
            <a:ext cx="2901044" cy="138813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733065-255F-8C4F-95DE-40A1447C9B41}"/>
              </a:ext>
            </a:extLst>
          </p:cNvPr>
          <p:cNvGrpSpPr>
            <a:grpSpLocks noChangeAspect="1"/>
          </p:cNvGrpSpPr>
          <p:nvPr/>
        </p:nvGrpSpPr>
        <p:grpSpPr>
          <a:xfrm>
            <a:off x="4876702" y="1529159"/>
            <a:ext cx="966347" cy="1541354"/>
            <a:chOff x="7826401" y="827999"/>
            <a:chExt cx="1086887" cy="17336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C6160A-95E8-DA47-8063-A0EA61766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28" t="10004" r="45705"/>
            <a:stretch/>
          </p:blipFill>
          <p:spPr>
            <a:xfrm>
              <a:off x="7826401" y="827999"/>
              <a:ext cx="1086887" cy="173361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4B7945-E773-BC45-A71C-BB96824AFAF5}"/>
                </a:ext>
              </a:extLst>
            </p:cNvPr>
            <p:cNvSpPr/>
            <p:nvPr/>
          </p:nvSpPr>
          <p:spPr>
            <a:xfrm>
              <a:off x="8604000" y="986400"/>
              <a:ext cx="309288" cy="148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A92CEC-285E-AF41-B586-AC359C29848C}"/>
              </a:ext>
            </a:extLst>
          </p:cNvPr>
          <p:cNvSpPr txBox="1"/>
          <p:nvPr/>
        </p:nvSpPr>
        <p:spPr>
          <a:xfrm rot="16200000">
            <a:off x="3800062" y="2161336"/>
            <a:ext cx="1895671" cy="27699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autoencoding (1000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  <a:sym typeface="Wingdings" pitchFamily="2" charset="2"/>
              </a:rPr>
              <a:t>16)</a:t>
            </a:r>
            <a:endParaRPr lang="en-US" sz="1200" i="1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04FBA1-FEA5-CD4C-AC2C-D2AE7C7C1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02"/>
          <a:stretch/>
        </p:blipFill>
        <p:spPr>
          <a:xfrm>
            <a:off x="6235299" y="2230955"/>
            <a:ext cx="2908701" cy="1388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F28F1C-FEFF-E846-B030-19EC97AEC39E}"/>
              </a:ext>
            </a:extLst>
          </p:cNvPr>
          <p:cNvSpPr txBox="1"/>
          <p:nvPr/>
        </p:nvSpPr>
        <p:spPr>
          <a:xfrm>
            <a:off x="6515630" y="1705410"/>
            <a:ext cx="2355696" cy="27699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x = autoencoded features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58D5C5F-6EB6-7F4D-8986-629D57A667B8}"/>
              </a:ext>
            </a:extLst>
          </p:cNvPr>
          <p:cNvSpPr/>
          <p:nvPr/>
        </p:nvSpPr>
        <p:spPr>
          <a:xfrm rot="16200000">
            <a:off x="7590438" y="643828"/>
            <a:ext cx="205198" cy="2754607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7AE689-2548-D845-8161-EB1CF18E4B89}"/>
              </a:ext>
            </a:extLst>
          </p:cNvPr>
          <p:cNvCxnSpPr>
            <a:cxnSpLocks/>
            <a:stCxn id="26" idx="1"/>
            <a:endCxn id="17" idx="0"/>
          </p:cNvCxnSpPr>
          <p:nvPr/>
        </p:nvCxnSpPr>
        <p:spPr>
          <a:xfrm flipH="1">
            <a:off x="7689650" y="2123731"/>
            <a:ext cx="3388" cy="10722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0CDA4B0-259B-6043-9F95-23CFDF1EC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652" y="4566719"/>
            <a:ext cx="2864348" cy="1099345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F581D18-CDA4-D742-AD06-2549BB68AC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61684" y="3535079"/>
            <a:ext cx="2250399" cy="662307"/>
          </a:xfrm>
          <a:prstGeom prst="bentConnector3">
            <a:avLst>
              <a:gd name="adj1" fmla="val -409"/>
            </a:avLst>
          </a:prstGeom>
          <a:ln w="19050">
            <a:solidFill>
              <a:srgbClr val="FF00A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DD729DB-4E48-D24D-ABB8-C7A270F81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9369"/>
            <a:ext cx="2188942" cy="16417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8446116-FC29-FF40-BE38-7D9896C882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0" t="32631" r="53268" b="33845"/>
          <a:stretch/>
        </p:blipFill>
        <p:spPr>
          <a:xfrm>
            <a:off x="1946541" y="2555680"/>
            <a:ext cx="2185629" cy="16438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DC7A330-D4B1-004E-AA13-E6209535FC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756" t="2727" r="3679" b="3685"/>
          <a:stretch/>
        </p:blipFill>
        <p:spPr>
          <a:xfrm>
            <a:off x="4840942" y="3255259"/>
            <a:ext cx="1220741" cy="29594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8A86A4-DA50-9E45-91E3-7162801A24FD}"/>
              </a:ext>
            </a:extLst>
          </p:cNvPr>
          <p:cNvSpPr txBox="1"/>
          <p:nvPr/>
        </p:nvSpPr>
        <p:spPr>
          <a:xfrm>
            <a:off x="0" y="-19963"/>
            <a:ext cx="98372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subject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5CDF9B-0135-AF4E-8E4F-78F43BF789FC}"/>
              </a:ext>
            </a:extLst>
          </p:cNvPr>
          <p:cNvSpPr txBox="1"/>
          <p:nvPr/>
        </p:nvSpPr>
        <p:spPr>
          <a:xfrm>
            <a:off x="1987663" y="4197385"/>
            <a:ext cx="202246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experienced subject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9E0C90D2-6DE0-DB4C-B997-4EC5C86E5843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V="1">
            <a:off x="6702089" y="3556981"/>
            <a:ext cx="369333" cy="1650143"/>
          </a:xfrm>
          <a:prstGeom prst="curvedConnector2">
            <a:avLst/>
          </a:prstGeom>
          <a:ln w="19050">
            <a:solidFill>
              <a:srgbClr val="FF00A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2DD7557-20DD-6F4D-A847-5F4B16FB476C}"/>
              </a:ext>
            </a:extLst>
          </p:cNvPr>
          <p:cNvSpPr txBox="1"/>
          <p:nvPr/>
        </p:nvSpPr>
        <p:spPr>
          <a:xfrm>
            <a:off x="6279651" y="5595755"/>
            <a:ext cx="2988101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database of ~46,000 art pieces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863AF6-EF1B-2A4E-A94D-3DD15D86D051}"/>
              </a:ext>
            </a:extLst>
          </p:cNvPr>
          <p:cNvSpPr txBox="1"/>
          <p:nvPr/>
        </p:nvSpPr>
        <p:spPr>
          <a:xfrm>
            <a:off x="6155899" y="3838289"/>
            <a:ext cx="2988101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choose new experience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5DD015-C7C1-DF4A-8D51-5CDEFBE06B99}"/>
              </a:ext>
            </a:extLst>
          </p:cNvPr>
          <p:cNvSpPr txBox="1"/>
          <p:nvPr/>
        </p:nvSpPr>
        <p:spPr>
          <a:xfrm>
            <a:off x="6636925" y="-8739"/>
            <a:ext cx="2507075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Bayesian optimization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3AB0F7-5E66-6B44-A4E1-8070ABEAAB3B}"/>
              </a:ext>
            </a:extLst>
          </p:cNvPr>
          <p:cNvCxnSpPr>
            <a:endCxn id="6" idx="1"/>
          </p:cNvCxnSpPr>
          <p:nvPr/>
        </p:nvCxnSpPr>
        <p:spPr>
          <a:xfrm>
            <a:off x="2188942" y="706814"/>
            <a:ext cx="348469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732543-43F5-994D-9793-D6F9CE788289}"/>
              </a:ext>
            </a:extLst>
          </p:cNvPr>
          <p:cNvCxnSpPr>
            <a:cxnSpLocks/>
          </p:cNvCxnSpPr>
          <p:nvPr/>
        </p:nvCxnSpPr>
        <p:spPr>
          <a:xfrm flipV="1">
            <a:off x="5774511" y="639392"/>
            <a:ext cx="528579" cy="31909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6FF322C-3A01-B24B-AB31-9DD5208844AD}"/>
              </a:ext>
            </a:extLst>
          </p:cNvPr>
          <p:cNvCxnSpPr>
            <a:cxnSpLocks/>
          </p:cNvCxnSpPr>
          <p:nvPr/>
        </p:nvCxnSpPr>
        <p:spPr>
          <a:xfrm flipH="1">
            <a:off x="5108265" y="1109861"/>
            <a:ext cx="110003" cy="43847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EE76AD-1F60-DC42-9EEE-44F6859FEE98}"/>
              </a:ext>
            </a:extLst>
          </p:cNvPr>
          <p:cNvCxnSpPr>
            <a:cxnSpLocks/>
          </p:cNvCxnSpPr>
          <p:nvPr/>
        </p:nvCxnSpPr>
        <p:spPr>
          <a:xfrm flipV="1">
            <a:off x="5843049" y="1858974"/>
            <a:ext cx="1076125" cy="478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F568379-7AC0-D247-8303-01A81CEDC8A9}"/>
              </a:ext>
            </a:extLst>
          </p:cNvPr>
          <p:cNvCxnSpPr>
            <a:cxnSpLocks/>
          </p:cNvCxnSpPr>
          <p:nvPr/>
        </p:nvCxnSpPr>
        <p:spPr>
          <a:xfrm flipH="1" flipV="1">
            <a:off x="1567543" y="1991076"/>
            <a:ext cx="320864" cy="56460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B1931917-6FE8-3746-816D-4DE9E411ECDC}"/>
              </a:ext>
            </a:extLst>
          </p:cNvPr>
          <p:cNvCxnSpPr>
            <a:cxnSpLocks/>
            <a:endCxn id="43" idx="0"/>
          </p:cNvCxnSpPr>
          <p:nvPr/>
        </p:nvCxnSpPr>
        <p:spPr>
          <a:xfrm rot="10800000">
            <a:off x="3039356" y="2555681"/>
            <a:ext cx="1801588" cy="706953"/>
          </a:xfrm>
          <a:prstGeom prst="curvedConnector4">
            <a:avLst>
              <a:gd name="adj1" fmla="val 19671"/>
              <a:gd name="adj2" fmla="val 132336"/>
            </a:avLst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6F497D47-F44B-824F-ACA0-05C9C39B7119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2188941" y="1717832"/>
            <a:ext cx="850415" cy="837848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AC278C-BE20-D844-8070-1E6710A26D96}"/>
              </a:ext>
            </a:extLst>
          </p:cNvPr>
          <p:cNvSpPr txBox="1"/>
          <p:nvPr/>
        </p:nvSpPr>
        <p:spPr>
          <a:xfrm>
            <a:off x="199263" y="4826049"/>
            <a:ext cx="4327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We use </a:t>
            </a:r>
            <a:r>
              <a:rPr lang="en-US" sz="22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Bayesian optimization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 to choose the images or ”experiences” to imbue the subject with.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:fade/>
      </p:transition>
    </mc:Choice>
    <mc:Fallback xmlns="">
      <p:transition spd="slow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449DE92-91E3-F24B-B018-DB48519A50C7}"/>
              </a:ext>
            </a:extLst>
          </p:cNvPr>
          <p:cNvSpPr txBox="1"/>
          <p:nvPr/>
        </p:nvSpPr>
        <p:spPr>
          <a:xfrm>
            <a:off x="5611384" y="218607"/>
            <a:ext cx="28076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“angry” experiences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E9CB9-B096-054C-97AD-F5C03E951A82}"/>
              </a:ext>
            </a:extLst>
          </p:cNvPr>
          <p:cNvSpPr txBox="1"/>
          <p:nvPr/>
        </p:nvSpPr>
        <p:spPr>
          <a:xfrm>
            <a:off x="516135" y="218607"/>
            <a:ext cx="3645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“Angry” Daenerys Targaryen</a:t>
            </a:r>
          </a:p>
        </p:txBody>
      </p:sp>
      <p:pic>
        <p:nvPicPr>
          <p:cNvPr id="18" name="angry_dany">
            <a:hlinkClick r:id="" action="ppaction://media"/>
            <a:extLst>
              <a:ext uri="{FF2B5EF4-FFF2-40B4-BE49-F238E27FC236}">
                <a16:creationId xmlns:a16="http://schemas.microsoft.com/office/drawing/2014/main" id="{4638678E-113A-4045-819E-48B270D37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/>
          <a:stretch/>
        </p:blipFill>
        <p:spPr>
          <a:xfrm>
            <a:off x="0" y="639582"/>
            <a:ext cx="4926076" cy="3703817"/>
          </a:xfrm>
          <a:prstGeom prst="rect">
            <a:avLst/>
          </a:prstGeom>
        </p:spPr>
      </p:pic>
      <p:pic>
        <p:nvPicPr>
          <p:cNvPr id="20" name="angry_experiences">
            <a:hlinkClick r:id="" action="ppaction://media"/>
            <a:extLst>
              <a:ext uri="{FF2B5EF4-FFF2-40B4-BE49-F238E27FC236}">
                <a16:creationId xmlns:a16="http://schemas.microsoft.com/office/drawing/2014/main" id="{AB3476C9-CA4B-1B48-8591-45C74705A1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6419" y="639583"/>
            <a:ext cx="4257581" cy="42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0">
        <p:fade/>
      </p:transition>
    </mc:Choice>
    <mc:Fallback xmlns="">
      <p:transition spd="slow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9965B-3FAB-CE4C-B68D-0303A7323849}"/>
              </a:ext>
            </a:extLst>
          </p:cNvPr>
          <p:cNvSpPr txBox="1"/>
          <p:nvPr/>
        </p:nvSpPr>
        <p:spPr>
          <a:xfrm>
            <a:off x="5516774" y="0"/>
            <a:ext cx="32147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“optimistic” experiences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9AB7E-4378-C74B-84F2-E6145443A2AC}"/>
              </a:ext>
            </a:extLst>
          </p:cNvPr>
          <p:cNvSpPr txBox="1"/>
          <p:nvPr/>
        </p:nvSpPr>
        <p:spPr>
          <a:xfrm>
            <a:off x="352506" y="0"/>
            <a:ext cx="4339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“Optimistic” Benedict Cumberbatch</a:t>
            </a:r>
          </a:p>
        </p:txBody>
      </p:sp>
      <p:pic>
        <p:nvPicPr>
          <p:cNvPr id="8" name="optimistic_cumberbatch">
            <a:hlinkClick r:id="" action="ppaction://media"/>
            <a:extLst>
              <a:ext uri="{FF2B5EF4-FFF2-40B4-BE49-F238E27FC236}">
                <a16:creationId xmlns:a16="http://schemas.microsoft.com/office/drawing/2014/main" id="{39B6C5CC-400D-3C42-B576-9735D1FF6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430887"/>
            <a:ext cx="5104263" cy="5078868"/>
          </a:xfrm>
          <a:prstGeom prst="rect">
            <a:avLst/>
          </a:prstGeom>
        </p:spPr>
      </p:pic>
      <p:pic>
        <p:nvPicPr>
          <p:cNvPr id="4" name="optimism_experiences">
            <a:hlinkClick r:id="" action="ppaction://media"/>
            <a:extLst>
              <a:ext uri="{FF2B5EF4-FFF2-40B4-BE49-F238E27FC236}">
                <a16:creationId xmlns:a16="http://schemas.microsoft.com/office/drawing/2014/main" id="{449A79D1-BA2D-B04F-B0AA-D8DAE938F4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04262" y="430887"/>
            <a:ext cx="4039738" cy="4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0">
        <p:fade/>
      </p:transition>
    </mc:Choice>
    <mc:Fallback xmlns="">
      <p:transition spd="slow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467EB-CB12-0448-9D91-09B979417AD3}"/>
              </a:ext>
            </a:extLst>
          </p:cNvPr>
          <p:cNvSpPr txBox="1"/>
          <p:nvPr/>
        </p:nvSpPr>
        <p:spPr>
          <a:xfrm>
            <a:off x="4512411" y="71741"/>
            <a:ext cx="32147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“arrogant” experiences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A96AA-1D1F-7A45-854D-2FFE08255B27}"/>
              </a:ext>
            </a:extLst>
          </p:cNvPr>
          <p:cNvSpPr txBox="1"/>
          <p:nvPr/>
        </p:nvSpPr>
        <p:spPr>
          <a:xfrm>
            <a:off x="1766242" y="71742"/>
            <a:ext cx="29929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“Arrogant” Gaius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Baltar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9F49A-0564-684C-90EC-5F7D4D571AA6}"/>
              </a:ext>
            </a:extLst>
          </p:cNvPr>
          <p:cNvSpPr txBox="1"/>
          <p:nvPr/>
        </p:nvSpPr>
        <p:spPr>
          <a:xfrm>
            <a:off x="4162354" y="6197157"/>
            <a:ext cx="32147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“humble” experiences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D9F5F-E21D-924E-A7A9-E60D92AE4410}"/>
              </a:ext>
            </a:extLst>
          </p:cNvPr>
          <p:cNvSpPr txBox="1"/>
          <p:nvPr/>
        </p:nvSpPr>
        <p:spPr>
          <a:xfrm>
            <a:off x="1093092" y="6197157"/>
            <a:ext cx="4339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“Humble” Gaius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Baltar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6" name="humble_baltar">
            <a:hlinkClick r:id="" action="ppaction://media"/>
            <a:extLst>
              <a:ext uri="{FF2B5EF4-FFF2-40B4-BE49-F238E27FC236}">
                <a16:creationId xmlns:a16="http://schemas.microsoft.com/office/drawing/2014/main" id="{25C9F716-0FFC-804C-8FA5-C5674933F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36630" y="3682557"/>
            <a:ext cx="2715768" cy="2514600"/>
          </a:xfrm>
          <a:prstGeom prst="rect">
            <a:avLst/>
          </a:prstGeom>
        </p:spPr>
      </p:pic>
      <p:pic>
        <p:nvPicPr>
          <p:cNvPr id="8" name="arrogant_experiences">
            <a:hlinkClick r:id="" action="ppaction://media"/>
            <a:extLst>
              <a:ext uri="{FF2B5EF4-FFF2-40B4-BE49-F238E27FC236}">
                <a16:creationId xmlns:a16="http://schemas.microsoft.com/office/drawing/2014/main" id="{7AE3BDB2-78A0-8C41-B833-2AFCF8457F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62468" y="502629"/>
            <a:ext cx="2514600" cy="2514600"/>
          </a:xfrm>
          <a:prstGeom prst="rect">
            <a:avLst/>
          </a:prstGeom>
        </p:spPr>
      </p:pic>
      <p:pic>
        <p:nvPicPr>
          <p:cNvPr id="9" name="humble_experiences">
            <a:hlinkClick r:id="" action="ppaction://media"/>
            <a:extLst>
              <a:ext uri="{FF2B5EF4-FFF2-40B4-BE49-F238E27FC236}">
                <a16:creationId xmlns:a16="http://schemas.microsoft.com/office/drawing/2014/main" id="{BF01E2B1-8A10-C447-B4CB-8FC9DF1E3D7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62468" y="3682557"/>
            <a:ext cx="2514600" cy="2514600"/>
          </a:xfrm>
          <a:prstGeom prst="rect">
            <a:avLst/>
          </a:prstGeom>
        </p:spPr>
      </p:pic>
      <p:pic>
        <p:nvPicPr>
          <p:cNvPr id="2" name="arrogant_baltar">
            <a:hlinkClick r:id="" action="ppaction://media"/>
            <a:extLst>
              <a:ext uri="{FF2B5EF4-FFF2-40B4-BE49-F238E27FC236}">
                <a16:creationId xmlns:a16="http://schemas.microsoft.com/office/drawing/2014/main" id="{120ABD52-ED02-2E43-AEBB-A31C3A6F2A9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36631" y="502629"/>
            <a:ext cx="271576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5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0">
        <p:fade/>
      </p:transition>
    </mc:Choice>
    <mc:Fallback xmlns="">
      <p:transition spd="slow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A2652-57FB-C54B-A1B3-3D5B9B4514C2}"/>
              </a:ext>
            </a:extLst>
          </p:cNvPr>
          <p:cNvSpPr txBox="1"/>
          <p:nvPr/>
        </p:nvSpPr>
        <p:spPr>
          <a:xfrm>
            <a:off x="814387" y="1506520"/>
            <a:ext cx="7550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Thank you for watching!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See poster for future directions. Feel free to email with questions (Andrew ID:  ktran)</a:t>
            </a:r>
          </a:p>
        </p:txBody>
      </p:sp>
    </p:spTree>
    <p:extLst>
      <p:ext uri="{BB962C8B-B14F-4D97-AF65-F5344CB8AC3E}">
        <p14:creationId xmlns:p14="http://schemas.microsoft.com/office/powerpoint/2010/main" val="28632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B7468-22DF-4649-A653-15E58E7D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0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1E5D8-9060-6D4F-B61E-4D2C1258C353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</p:spTree>
    <p:extLst>
      <p:ext uri="{BB962C8B-B14F-4D97-AF65-F5344CB8AC3E}">
        <p14:creationId xmlns:p14="http://schemas.microsoft.com/office/powerpoint/2010/main" val="23557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6392B2-9888-BF45-8908-0AF21B1F3857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 better?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C2A72-A347-4440-9F44-9730737F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19" y="0"/>
            <a:ext cx="4502561" cy="508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7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6392B2-9888-BF45-8908-0AF21B1F3857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 better?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3D816-6237-B24B-A694-65A37962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51" y="871"/>
            <a:ext cx="3749010" cy="50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6392B2-9888-BF45-8908-0AF21B1F3857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 worse?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08FD0-344F-D947-9EA0-FCFBD062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" y="634381"/>
            <a:ext cx="9140846" cy="380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6392B2-9888-BF45-8908-0AF21B1F3857}"/>
              </a:ext>
            </a:extLst>
          </p:cNvPr>
          <p:cNvSpPr txBox="1"/>
          <p:nvPr/>
        </p:nvSpPr>
        <p:spPr>
          <a:xfrm>
            <a:off x="1356249" y="5558258"/>
            <a:ext cx="6431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 worse?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2C6D1-CEE5-1045-8032-8ECD13DEF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94" y="0"/>
            <a:ext cx="5156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1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7C7A57-3936-8040-BA90-F21E439F0812}"/>
              </a:ext>
            </a:extLst>
          </p:cNvPr>
          <p:cNvSpPr txBox="1"/>
          <p:nvPr/>
        </p:nvSpPr>
        <p:spPr>
          <a:xfrm>
            <a:off x="1387780" y="229513"/>
            <a:ext cx="64315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Kevin Tran presents: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0613-7D23-B24A-B147-783D809CE1F6}"/>
              </a:ext>
            </a:extLst>
          </p:cNvPr>
          <p:cNvSpPr txBox="1"/>
          <p:nvPr/>
        </p:nvSpPr>
        <p:spPr>
          <a:xfrm>
            <a:off x="1387780" y="1506520"/>
            <a:ext cx="64315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Spiraling out</a:t>
            </a:r>
          </a:p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A machine-learning-driven thought experiment to investigate human growth</a:t>
            </a:r>
          </a:p>
        </p:txBody>
      </p:sp>
    </p:spTree>
    <p:extLst>
      <p:ext uri="{BB962C8B-B14F-4D97-AF65-F5344CB8AC3E}">
        <p14:creationId xmlns:p14="http://schemas.microsoft.com/office/powerpoint/2010/main" val="391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A2652-57FB-C54B-A1B3-3D5B9B4514C2}"/>
              </a:ext>
            </a:extLst>
          </p:cNvPr>
          <p:cNvSpPr txBox="1"/>
          <p:nvPr/>
        </p:nvSpPr>
        <p:spPr>
          <a:xfrm>
            <a:off x="1387780" y="1506520"/>
            <a:ext cx="64315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Spiraling out</a:t>
            </a:r>
          </a:p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Using Bayesian optimization to grow human portraits for the better… or worse</a:t>
            </a:r>
          </a:p>
        </p:txBody>
      </p:sp>
    </p:spTree>
    <p:extLst>
      <p:ext uri="{BB962C8B-B14F-4D97-AF65-F5344CB8AC3E}">
        <p14:creationId xmlns:p14="http://schemas.microsoft.com/office/powerpoint/2010/main" val="38332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A2652-57FB-C54B-A1B3-3D5B9B4514C2}"/>
              </a:ext>
            </a:extLst>
          </p:cNvPr>
          <p:cNvSpPr txBox="1"/>
          <p:nvPr/>
        </p:nvSpPr>
        <p:spPr>
          <a:xfrm>
            <a:off x="1387780" y="1506520"/>
            <a:ext cx="64315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Spiraling out</a:t>
            </a:r>
          </a:p>
          <a:p>
            <a:pPr algn="ctr"/>
            <a:r>
              <a:rPr lang="en-US" sz="38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Using Bayesian optimization to grow human portraits for the better… or worse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43757-3A9E-B944-8999-D997E7D2C7BF}"/>
              </a:ext>
            </a:extLst>
          </p:cNvPr>
          <p:cNvSpPr txBox="1"/>
          <p:nvPr/>
        </p:nvSpPr>
        <p:spPr>
          <a:xfrm>
            <a:off x="110360" y="4655320"/>
            <a:ext cx="3925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“growth”?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E4FFC-072A-D845-948E-1AB6513064DC}"/>
              </a:ext>
            </a:extLst>
          </p:cNvPr>
          <p:cNvSpPr txBox="1"/>
          <p:nvPr/>
        </p:nvSpPr>
        <p:spPr>
          <a:xfrm>
            <a:off x="1736835" y="4655320"/>
            <a:ext cx="57806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What is “better” or “worse”?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520BA-B4E7-5F49-A545-A8B898AA90F2}"/>
              </a:ext>
            </a:extLst>
          </p:cNvPr>
          <p:cNvSpPr txBox="1"/>
          <p:nvPr/>
        </p:nvSpPr>
        <p:spPr>
          <a:xfrm>
            <a:off x="5166132" y="4655320"/>
            <a:ext cx="3925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How do we grow?</a:t>
            </a:r>
          </a:p>
        </p:txBody>
      </p:sp>
    </p:spTree>
    <p:extLst>
      <p:ext uri="{BB962C8B-B14F-4D97-AF65-F5344CB8AC3E}">
        <p14:creationId xmlns:p14="http://schemas.microsoft.com/office/powerpoint/2010/main" val="54024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-2.77778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81481E-6 L -3.88889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2459</TotalTime>
  <Words>324</Words>
  <Application>Microsoft Macintosh PowerPoint</Application>
  <PresentationFormat>Letter Paper (8.5x11 in)</PresentationFormat>
  <Paragraphs>52</Paragraphs>
  <Slides>16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Tran</dc:creator>
  <cp:lastModifiedBy>Kevin Tran</cp:lastModifiedBy>
  <cp:revision>56</cp:revision>
  <dcterms:created xsi:type="dcterms:W3CDTF">2019-04-26T17:51:10Z</dcterms:created>
  <dcterms:modified xsi:type="dcterms:W3CDTF">2019-04-30T13:39:59Z</dcterms:modified>
</cp:coreProperties>
</file>